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9" r:id="rId3"/>
    <p:sldId id="260" r:id="rId4"/>
    <p:sldId id="262" r:id="rId5"/>
    <p:sldId id="263"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9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9185150-C4DF-4637-9332-DEB30B03B0EE}"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38B70-69FB-48CE-B3FE-E6B2ACB3D033}" type="slidenum">
              <a:rPr lang="en-US" smtClean="0"/>
              <a:t>‹#›</a:t>
            </a:fld>
            <a:endParaRPr lang="en-US"/>
          </a:p>
        </p:txBody>
      </p:sp>
    </p:spTree>
    <p:extLst>
      <p:ext uri="{BB962C8B-B14F-4D97-AF65-F5344CB8AC3E}">
        <p14:creationId xmlns:p14="http://schemas.microsoft.com/office/powerpoint/2010/main" val="2835090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185150-C4DF-4637-9332-DEB30B03B0EE}"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38B70-69FB-48CE-B3FE-E6B2ACB3D033}" type="slidenum">
              <a:rPr lang="en-US" smtClean="0"/>
              <a:t>‹#›</a:t>
            </a:fld>
            <a:endParaRPr lang="en-US"/>
          </a:p>
        </p:txBody>
      </p:sp>
    </p:spTree>
    <p:extLst>
      <p:ext uri="{BB962C8B-B14F-4D97-AF65-F5344CB8AC3E}">
        <p14:creationId xmlns:p14="http://schemas.microsoft.com/office/powerpoint/2010/main" val="417323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185150-C4DF-4637-9332-DEB30B03B0EE}"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38B70-69FB-48CE-B3FE-E6B2ACB3D033}" type="slidenum">
              <a:rPr lang="en-US" smtClean="0"/>
              <a:t>‹#›</a:t>
            </a:fld>
            <a:endParaRPr lang="en-US"/>
          </a:p>
        </p:txBody>
      </p:sp>
    </p:spTree>
    <p:extLst>
      <p:ext uri="{BB962C8B-B14F-4D97-AF65-F5344CB8AC3E}">
        <p14:creationId xmlns:p14="http://schemas.microsoft.com/office/powerpoint/2010/main" val="605229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185150-C4DF-4637-9332-DEB30B03B0EE}"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38B70-69FB-48CE-B3FE-E6B2ACB3D033}" type="slidenum">
              <a:rPr lang="en-US" smtClean="0"/>
              <a:t>‹#›</a:t>
            </a:fld>
            <a:endParaRPr lang="en-US"/>
          </a:p>
        </p:txBody>
      </p:sp>
    </p:spTree>
    <p:extLst>
      <p:ext uri="{BB962C8B-B14F-4D97-AF65-F5344CB8AC3E}">
        <p14:creationId xmlns:p14="http://schemas.microsoft.com/office/powerpoint/2010/main" val="2222557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185150-C4DF-4637-9332-DEB30B03B0EE}"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38B70-69FB-48CE-B3FE-E6B2ACB3D033}" type="slidenum">
              <a:rPr lang="en-US" smtClean="0"/>
              <a:t>‹#›</a:t>
            </a:fld>
            <a:endParaRPr lang="en-US"/>
          </a:p>
        </p:txBody>
      </p:sp>
    </p:spTree>
    <p:extLst>
      <p:ext uri="{BB962C8B-B14F-4D97-AF65-F5344CB8AC3E}">
        <p14:creationId xmlns:p14="http://schemas.microsoft.com/office/powerpoint/2010/main" val="380964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185150-C4DF-4637-9332-DEB30B03B0EE}"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38B70-69FB-48CE-B3FE-E6B2ACB3D033}" type="slidenum">
              <a:rPr lang="en-US" smtClean="0"/>
              <a:t>‹#›</a:t>
            </a:fld>
            <a:endParaRPr lang="en-US"/>
          </a:p>
        </p:txBody>
      </p:sp>
    </p:spTree>
    <p:extLst>
      <p:ext uri="{BB962C8B-B14F-4D97-AF65-F5344CB8AC3E}">
        <p14:creationId xmlns:p14="http://schemas.microsoft.com/office/powerpoint/2010/main" val="268031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185150-C4DF-4637-9332-DEB30B03B0EE}" type="datetimeFigureOut">
              <a:rPr lang="en-US" smtClean="0"/>
              <a:t>5/12/2021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138B70-69FB-48CE-B3FE-E6B2ACB3D033}" type="slidenum">
              <a:rPr lang="en-US" smtClean="0"/>
              <a:t>‹#›</a:t>
            </a:fld>
            <a:endParaRPr lang="en-US"/>
          </a:p>
        </p:txBody>
      </p:sp>
    </p:spTree>
    <p:extLst>
      <p:ext uri="{BB962C8B-B14F-4D97-AF65-F5344CB8AC3E}">
        <p14:creationId xmlns:p14="http://schemas.microsoft.com/office/powerpoint/2010/main" val="1862840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185150-C4DF-4637-9332-DEB30B03B0EE}" type="datetimeFigureOut">
              <a:rPr lang="en-US" smtClean="0"/>
              <a:t>5/12/2021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138B70-69FB-48CE-B3FE-E6B2ACB3D033}" type="slidenum">
              <a:rPr lang="en-US" smtClean="0"/>
              <a:t>‹#›</a:t>
            </a:fld>
            <a:endParaRPr lang="en-US"/>
          </a:p>
        </p:txBody>
      </p:sp>
    </p:spTree>
    <p:extLst>
      <p:ext uri="{BB962C8B-B14F-4D97-AF65-F5344CB8AC3E}">
        <p14:creationId xmlns:p14="http://schemas.microsoft.com/office/powerpoint/2010/main" val="323728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85150-C4DF-4637-9332-DEB30B03B0EE}" type="datetimeFigureOut">
              <a:rPr lang="en-US" smtClean="0"/>
              <a:t>5/12/2021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138B70-69FB-48CE-B3FE-E6B2ACB3D033}" type="slidenum">
              <a:rPr lang="en-US" smtClean="0"/>
              <a:t>‹#›</a:t>
            </a:fld>
            <a:endParaRPr lang="en-US"/>
          </a:p>
        </p:txBody>
      </p:sp>
    </p:spTree>
    <p:extLst>
      <p:ext uri="{BB962C8B-B14F-4D97-AF65-F5344CB8AC3E}">
        <p14:creationId xmlns:p14="http://schemas.microsoft.com/office/powerpoint/2010/main" val="368450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185150-C4DF-4637-9332-DEB30B03B0EE}"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38B70-69FB-48CE-B3FE-E6B2ACB3D033}" type="slidenum">
              <a:rPr lang="en-US" smtClean="0"/>
              <a:t>‹#›</a:t>
            </a:fld>
            <a:endParaRPr lang="en-US"/>
          </a:p>
        </p:txBody>
      </p:sp>
    </p:spTree>
    <p:extLst>
      <p:ext uri="{BB962C8B-B14F-4D97-AF65-F5344CB8AC3E}">
        <p14:creationId xmlns:p14="http://schemas.microsoft.com/office/powerpoint/2010/main" val="2624092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185150-C4DF-4637-9332-DEB30B03B0EE}"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38B70-69FB-48CE-B3FE-E6B2ACB3D033}" type="slidenum">
              <a:rPr lang="en-US" smtClean="0"/>
              <a:t>‹#›</a:t>
            </a:fld>
            <a:endParaRPr lang="en-US"/>
          </a:p>
        </p:txBody>
      </p:sp>
    </p:spTree>
    <p:extLst>
      <p:ext uri="{BB962C8B-B14F-4D97-AF65-F5344CB8AC3E}">
        <p14:creationId xmlns:p14="http://schemas.microsoft.com/office/powerpoint/2010/main" val="87520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5150-C4DF-4637-9332-DEB30B03B0EE}" type="datetimeFigureOut">
              <a:rPr lang="en-US" smtClean="0"/>
              <a:t>5/12/2021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38B70-69FB-48CE-B3FE-E6B2ACB3D033}" type="slidenum">
              <a:rPr lang="en-US" smtClean="0"/>
              <a:t>‹#›</a:t>
            </a:fld>
            <a:endParaRPr lang="en-US"/>
          </a:p>
        </p:txBody>
      </p:sp>
    </p:spTree>
    <p:extLst>
      <p:ext uri="{BB962C8B-B14F-4D97-AF65-F5344CB8AC3E}">
        <p14:creationId xmlns:p14="http://schemas.microsoft.com/office/powerpoint/2010/main" val="3119612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 Hình ảnh, Thiệp, Hình nề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6" y="0"/>
            <a:ext cx="9154166"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1196752"/>
            <a:ext cx="7884368" cy="2862322"/>
          </a:xfrm>
          <a:prstGeom prst="rect">
            <a:avLst/>
          </a:prstGeom>
          <a:noFill/>
        </p:spPr>
        <p:txBody>
          <a:bodyPr wrap="square" rtlCol="0">
            <a:spAutoFit/>
          </a:bodyPr>
          <a:lstStyle/>
          <a:p>
            <a:pPr algn="ctr">
              <a:lnSpc>
                <a:spcPct val="150000"/>
              </a:lnSpc>
            </a:pPr>
            <a:r>
              <a:rPr lang="en-US" sz="4000" b="1" dirty="0" err="1" smtClean="0">
                <a:latin typeface="Times New Roman" panose="02020603050405020304" pitchFamily="18" charset="0"/>
                <a:cs typeface="Times New Roman" panose="02020603050405020304" pitchFamily="18" charset="0"/>
              </a:rPr>
              <a:t>Thứ</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tư</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ngày</a:t>
            </a:r>
            <a:r>
              <a:rPr lang="en-US" sz="4000" b="1" dirty="0" smtClean="0">
                <a:latin typeface="Times New Roman" panose="02020603050405020304" pitchFamily="18" charset="0"/>
                <a:cs typeface="Times New Roman" panose="02020603050405020304" pitchFamily="18" charset="0"/>
              </a:rPr>
              <a:t> 12 </a:t>
            </a:r>
            <a:r>
              <a:rPr lang="en-US" sz="4000" b="1" dirty="0" err="1" smtClean="0">
                <a:latin typeface="Times New Roman" panose="02020603050405020304" pitchFamily="18" charset="0"/>
                <a:cs typeface="Times New Roman" panose="02020603050405020304" pitchFamily="18" charset="0"/>
              </a:rPr>
              <a:t>tháng</a:t>
            </a:r>
            <a:r>
              <a:rPr lang="en-US" sz="4000" b="1" dirty="0" smtClean="0">
                <a:latin typeface="Times New Roman" panose="02020603050405020304" pitchFamily="18" charset="0"/>
                <a:cs typeface="Times New Roman" panose="02020603050405020304" pitchFamily="18" charset="0"/>
              </a:rPr>
              <a:t> 5 </a:t>
            </a:r>
            <a:r>
              <a:rPr lang="en-US" sz="4000" b="1" dirty="0" err="1" smtClean="0">
                <a:latin typeface="Times New Roman" panose="02020603050405020304" pitchFamily="18" charset="0"/>
                <a:cs typeface="Times New Roman" panose="02020603050405020304" pitchFamily="18" charset="0"/>
              </a:rPr>
              <a:t>năm</a:t>
            </a:r>
            <a:r>
              <a:rPr lang="en-US" sz="4000" b="1" dirty="0" smtClean="0">
                <a:latin typeface="Times New Roman" panose="02020603050405020304" pitchFamily="18" charset="0"/>
                <a:cs typeface="Times New Roman" panose="02020603050405020304" pitchFamily="18" charset="0"/>
              </a:rPr>
              <a:t> 2021</a:t>
            </a:r>
          </a:p>
          <a:p>
            <a:pPr algn="ctr">
              <a:lnSpc>
                <a:spcPct val="150000"/>
              </a:lnSpc>
            </a:pPr>
            <a:r>
              <a:rPr lang="en-US" sz="4000" b="1" dirty="0" err="1" smtClean="0">
                <a:latin typeface="Times New Roman" panose="02020603050405020304" pitchFamily="18" charset="0"/>
                <a:cs typeface="Times New Roman" panose="02020603050405020304" pitchFamily="18" charset="0"/>
              </a:rPr>
              <a:t>Toán</a:t>
            </a:r>
            <a:endParaRPr lang="en-US" sz="4000" b="1" dirty="0" smtClean="0">
              <a:latin typeface="Times New Roman" panose="02020603050405020304" pitchFamily="18" charset="0"/>
              <a:cs typeface="Times New Roman" panose="02020603050405020304" pitchFamily="18" charset="0"/>
            </a:endParaRPr>
          </a:p>
          <a:p>
            <a:pPr algn="ctr">
              <a:lnSpc>
                <a:spcPct val="150000"/>
              </a:lnSpc>
            </a:pPr>
            <a:r>
              <a:rPr lang="en-US" sz="4000" b="1" dirty="0" err="1" smtClean="0">
                <a:solidFill>
                  <a:srgbClr val="FF0000"/>
                </a:solidFill>
                <a:latin typeface="Times New Roman" panose="02020603050405020304" pitchFamily="18" charset="0"/>
                <a:cs typeface="Times New Roman" panose="02020603050405020304" pitchFamily="18" charset="0"/>
              </a:rPr>
              <a:t>Ôn</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tập</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về</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đại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lượng</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tiếp</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theo</a:t>
            </a:r>
            <a:r>
              <a:rPr lang="en-US" sz="4000" b="1" dirty="0" smtClean="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6088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528" y="396205"/>
            <a:ext cx="8496944" cy="944563"/>
          </a:xfrm>
        </p:spPr>
        <p:txBody>
          <a:bodyPr>
            <a:noAutofit/>
          </a:bodyPr>
          <a:lstStyle/>
          <a:p>
            <a:pPr algn="l"/>
            <a:r>
              <a:rPr lang="en-US" altLang="en-US" sz="2800" b="1" dirty="0" err="1">
                <a:solidFill>
                  <a:srgbClr val="002060"/>
                </a:solidFill>
                <a:latin typeface="Times New Roman" pitchFamily="18" charset="0"/>
                <a:cs typeface="Times New Roman" pitchFamily="18" charset="0"/>
              </a:rPr>
              <a:t>Bài</a:t>
            </a:r>
            <a:r>
              <a:rPr lang="en-US" altLang="en-US" sz="2800" b="1" dirty="0">
                <a:solidFill>
                  <a:srgbClr val="002060"/>
                </a:solidFill>
                <a:latin typeface="Times New Roman" pitchFamily="18" charset="0"/>
                <a:cs typeface="Times New Roman" pitchFamily="18" charset="0"/>
              </a:rPr>
              <a:t> 1: </a:t>
            </a:r>
            <a:r>
              <a:rPr lang="vi-VN" sz="2800" b="1" dirty="0">
                <a:solidFill>
                  <a:srgbClr val="002060"/>
                </a:solidFill>
                <a:latin typeface="Times New Roman" panose="02020603050405020304" pitchFamily="18" charset="0"/>
                <a:cs typeface="Times New Roman" panose="02020603050405020304" pitchFamily="18" charset="0"/>
              </a:rPr>
              <a:t>Bảng sau đây cho biết thời gian Hà dành cho một số hoạt động trong ngày:</a:t>
            </a:r>
            <a:endParaRPr lang="en-US" altLang="en-US" sz="2800" b="1" dirty="0">
              <a:solidFill>
                <a:srgbClr val="002060"/>
              </a:solidFill>
              <a:latin typeface="Times New Roman" pitchFamily="18" charset="0"/>
              <a:cs typeface="Times New Roman" pitchFamily="18" charset="0"/>
            </a:endParaRPr>
          </a:p>
        </p:txBody>
      </p:sp>
      <p:sp>
        <p:nvSpPr>
          <p:cNvPr id="2" name="AutoShape 4" descr="https://139.59.241.207/wp-content/uploads/2017/11/2017-11-10_10h13_14.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098" name="Picture 2" descr="Giải Toán lớp 2 trang 175 Ôn tập về đại lượng (tiếp theo)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556792"/>
            <a:ext cx="8920092" cy="352839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61485" y="5212998"/>
            <a:ext cx="8540983" cy="830997"/>
          </a:xfrm>
          <a:prstGeom prst="rect">
            <a:avLst/>
          </a:prstGeom>
          <a:noFill/>
        </p:spPr>
        <p:txBody>
          <a:bodyPr wrap="square" rtlCol="0">
            <a:spAutoFit/>
          </a:bodyPr>
          <a:lstStyle/>
          <a:p>
            <a:pPr algn="just"/>
            <a:r>
              <a:rPr lang="vi-VN" sz="2400" b="1" dirty="0">
                <a:solidFill>
                  <a:srgbClr val="002060"/>
                </a:solidFill>
                <a:latin typeface="+mj-lt"/>
              </a:rPr>
              <a:t>Trong các hoạt động trên, Hà dành nhiều thời gian nhất cho hoạt động nào ?</a:t>
            </a:r>
            <a:endParaRPr lang="en-US" sz="2400" b="1" dirty="0">
              <a:solidFill>
                <a:srgbClr val="002060"/>
              </a:solidFill>
              <a:latin typeface="+mj-lt"/>
            </a:endParaRPr>
          </a:p>
        </p:txBody>
      </p:sp>
      <p:sp>
        <p:nvSpPr>
          <p:cNvPr id="4" name="TextBox 3"/>
          <p:cNvSpPr txBox="1"/>
          <p:nvPr/>
        </p:nvSpPr>
        <p:spPr>
          <a:xfrm>
            <a:off x="425351" y="5582330"/>
            <a:ext cx="7675499" cy="523220"/>
          </a:xfrm>
          <a:prstGeom prst="rect">
            <a:avLst/>
          </a:prstGeom>
          <a:noFill/>
        </p:spPr>
        <p:txBody>
          <a:bodyPr wrap="none" rtlCol="0">
            <a:spAutoFit/>
          </a:bodyPr>
          <a:lstStyle/>
          <a:p>
            <a:r>
              <a:rPr lang="vi-VN" sz="2800" b="1" dirty="0">
                <a:solidFill>
                  <a:srgbClr val="FF0000"/>
                </a:solidFill>
                <a:latin typeface="+mj-lt"/>
              </a:rPr>
              <a:t>Hà dành nhiều thời gian nhất cho hoạt động học.</a:t>
            </a:r>
            <a:endParaRPr lang="en-US" sz="2800" b="1" dirty="0">
              <a:solidFill>
                <a:srgbClr val="FF0000"/>
              </a:solidFill>
              <a:latin typeface="+mj-lt"/>
            </a:endParaRPr>
          </a:p>
        </p:txBody>
      </p:sp>
      <p:sp>
        <p:nvSpPr>
          <p:cNvPr id="5" name="Rectangle 4"/>
          <p:cNvSpPr/>
          <p:nvPr/>
        </p:nvSpPr>
        <p:spPr>
          <a:xfrm>
            <a:off x="155575" y="2276872"/>
            <a:ext cx="8794461" cy="64807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2446533"/>
      </p:ext>
    </p:extLst>
  </p:cSld>
  <p:clrMapOvr>
    <a:masterClrMapping/>
  </p:clrMapOvr>
  <p:transition spd="med">
    <p:wedg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87524" y="828220"/>
            <a:ext cx="8424936" cy="9445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vi-VN" sz="3200" b="1" dirty="0" smtClean="0"/>
              <a:t>Bài </a:t>
            </a:r>
            <a:r>
              <a:rPr lang="vi-VN" sz="3200" b="1" dirty="0"/>
              <a:t>2</a:t>
            </a:r>
            <a:r>
              <a:rPr lang="en-US" sz="3200" b="1" dirty="0"/>
              <a:t>:</a:t>
            </a:r>
            <a:r>
              <a:rPr lang="vi-VN" sz="3200" b="1" dirty="0"/>
              <a:t> (trang 175 </a:t>
            </a:r>
            <a:r>
              <a:rPr lang="vi-VN" sz="3200" b="1" dirty="0" smtClean="0"/>
              <a:t>sgk Toán 2)</a:t>
            </a:r>
            <a:endParaRPr lang="vi-VN" sz="3200" dirty="0" smtClean="0"/>
          </a:p>
          <a:p>
            <a:pPr algn="just"/>
            <a:r>
              <a:rPr lang="vi-VN" sz="3200" dirty="0" smtClean="0"/>
              <a:t>Bình cân nặng 27 kg, Hải nặng hơn Bình 5kg. Hỏi Hải cân nặng bao nhiêu ki-lô-gam </a:t>
            </a:r>
            <a:r>
              <a:rPr lang="en-US" sz="3200" dirty="0" smtClean="0"/>
              <a:t>?</a:t>
            </a:r>
            <a:endParaRPr lang="vi-VN" sz="3200" dirty="0" smtClean="0"/>
          </a:p>
          <a:p>
            <a:pPr algn="just"/>
            <a:endParaRPr lang="en-US" altLang="en-US" sz="3200" b="1" dirty="0">
              <a:solidFill>
                <a:srgbClr val="008000"/>
              </a:solidFill>
              <a:latin typeface="Times New Roman" pitchFamily="18" charset="0"/>
              <a:cs typeface="Times New Roman" pitchFamily="18" charset="0"/>
            </a:endParaRPr>
          </a:p>
        </p:txBody>
      </p:sp>
      <p:cxnSp>
        <p:nvCxnSpPr>
          <p:cNvPr id="12" name="Straight Connector 11"/>
          <p:cNvCxnSpPr/>
          <p:nvPr/>
        </p:nvCxnSpPr>
        <p:spPr>
          <a:xfrm>
            <a:off x="395536" y="1249224"/>
            <a:ext cx="3384376"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995936" y="1249224"/>
            <a:ext cx="3744416"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95536" y="1772783"/>
            <a:ext cx="5544616"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229883" y="2633165"/>
            <a:ext cx="3991798" cy="1977106"/>
            <a:chOff x="229883" y="2633165"/>
            <a:chExt cx="3991798" cy="1977106"/>
          </a:xfrm>
        </p:grpSpPr>
        <p:sp>
          <p:nvSpPr>
            <p:cNvPr id="2" name="TextBox 1"/>
            <p:cNvSpPr txBox="1"/>
            <p:nvPr/>
          </p:nvSpPr>
          <p:spPr>
            <a:xfrm>
              <a:off x="229883" y="3120169"/>
              <a:ext cx="2002471" cy="553998"/>
            </a:xfrm>
            <a:prstGeom prst="rect">
              <a:avLst/>
            </a:prstGeom>
            <a:noFill/>
          </p:spPr>
          <p:txBody>
            <a:bodyPr wrap="none" rtlCol="0">
              <a:spAutoFit/>
            </a:bodyPr>
            <a:lstStyle/>
            <a:p>
              <a:r>
                <a:rPr lang="en-US" sz="3000" dirty="0" err="1">
                  <a:latin typeface="Times New Roman" pitchFamily="18" charset="0"/>
                  <a:cs typeface="Times New Roman" pitchFamily="18" charset="0"/>
                </a:rPr>
                <a:t>Bình</a:t>
              </a:r>
              <a:r>
                <a:rPr lang="en-US" sz="3000" dirty="0">
                  <a:latin typeface="Times New Roman" pitchFamily="18" charset="0"/>
                  <a:cs typeface="Times New Roman" pitchFamily="18" charset="0"/>
                </a:rPr>
                <a:t> : 27kg</a:t>
              </a:r>
            </a:p>
          </p:txBody>
        </p:sp>
        <p:sp>
          <p:nvSpPr>
            <p:cNvPr id="3" name="TextBox 2"/>
            <p:cNvSpPr txBox="1"/>
            <p:nvPr/>
          </p:nvSpPr>
          <p:spPr>
            <a:xfrm>
              <a:off x="229883" y="3581834"/>
              <a:ext cx="3991798" cy="553998"/>
            </a:xfrm>
            <a:prstGeom prst="rect">
              <a:avLst/>
            </a:prstGeom>
            <a:noFill/>
          </p:spPr>
          <p:txBody>
            <a:bodyPr wrap="none" rtlCol="0">
              <a:spAutoFit/>
            </a:bodyPr>
            <a:lstStyle/>
            <a:p>
              <a:r>
                <a:rPr lang="vi-VN" sz="3000" dirty="0">
                  <a:latin typeface="Times New Roman" pitchFamily="18" charset="0"/>
                  <a:cs typeface="Times New Roman" pitchFamily="18" charset="0"/>
                </a:rPr>
                <a:t>Hải nặng hơn Bình : 5kg</a:t>
              </a:r>
              <a:endParaRPr lang="en-US" sz="3000" dirty="0">
                <a:latin typeface="Times New Roman" pitchFamily="18" charset="0"/>
                <a:cs typeface="Times New Roman" pitchFamily="18" charset="0"/>
              </a:endParaRPr>
            </a:p>
          </p:txBody>
        </p:sp>
        <p:sp>
          <p:nvSpPr>
            <p:cNvPr id="10" name="Rectangle 9"/>
            <p:cNvSpPr/>
            <p:nvPr/>
          </p:nvSpPr>
          <p:spPr>
            <a:xfrm>
              <a:off x="229883" y="4056273"/>
              <a:ext cx="1981633" cy="553998"/>
            </a:xfrm>
            <a:prstGeom prst="rect">
              <a:avLst/>
            </a:prstGeom>
          </p:spPr>
          <p:txBody>
            <a:bodyPr wrap="none">
              <a:spAutoFit/>
            </a:bodyPr>
            <a:lstStyle/>
            <a:p>
              <a:r>
                <a:rPr lang="en-US" sz="3000" dirty="0" err="1">
                  <a:latin typeface="Times New Roman" pitchFamily="18" charset="0"/>
                  <a:cs typeface="Times New Roman" pitchFamily="18" charset="0"/>
                </a:rPr>
                <a:t>Hải</a:t>
              </a:r>
              <a:r>
                <a:rPr lang="en-US" sz="3000" dirty="0">
                  <a:latin typeface="Times New Roman" pitchFamily="18" charset="0"/>
                  <a:cs typeface="Times New Roman" pitchFamily="18" charset="0"/>
                </a:rPr>
                <a:t> : ...kg ?</a:t>
              </a:r>
            </a:p>
          </p:txBody>
        </p:sp>
        <p:sp>
          <p:nvSpPr>
            <p:cNvPr id="20" name="Rectangle 19"/>
            <p:cNvSpPr/>
            <p:nvPr/>
          </p:nvSpPr>
          <p:spPr>
            <a:xfrm>
              <a:off x="1013453" y="2633165"/>
              <a:ext cx="1595309" cy="553998"/>
            </a:xfrm>
            <a:prstGeom prst="rect">
              <a:avLst/>
            </a:prstGeom>
          </p:spPr>
          <p:txBody>
            <a:bodyPr wrap="none">
              <a:spAutoFit/>
            </a:bodyPr>
            <a:lstStyle/>
            <a:p>
              <a:r>
                <a:rPr lang="en-US" sz="3000" i="1" dirty="0" err="1">
                  <a:latin typeface="Times New Roman" pitchFamily="18" charset="0"/>
                  <a:cs typeface="Times New Roman" pitchFamily="18" charset="0"/>
                </a:rPr>
                <a:t>Tóm</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tắt</a:t>
              </a:r>
              <a:r>
                <a:rPr lang="en-US" sz="3000" i="1" dirty="0">
                  <a:latin typeface="Times New Roman" pitchFamily="18" charset="0"/>
                  <a:cs typeface="Times New Roman" pitchFamily="18" charset="0"/>
                </a:rPr>
                <a:t> :</a:t>
              </a:r>
              <a:endParaRPr lang="en-US" sz="3000" dirty="0">
                <a:latin typeface="Times New Roman" pitchFamily="18" charset="0"/>
                <a:cs typeface="Times New Roman" pitchFamily="18" charset="0"/>
              </a:endParaRPr>
            </a:p>
          </p:txBody>
        </p:sp>
      </p:grpSp>
      <p:sp>
        <p:nvSpPr>
          <p:cNvPr id="21" name="Rectangle 20"/>
          <p:cNvSpPr/>
          <p:nvPr/>
        </p:nvSpPr>
        <p:spPr>
          <a:xfrm>
            <a:off x="5724255" y="2535394"/>
            <a:ext cx="1733167" cy="584775"/>
          </a:xfrm>
          <a:prstGeom prst="rect">
            <a:avLst/>
          </a:prstGeom>
        </p:spPr>
        <p:txBody>
          <a:bodyPr wrap="none">
            <a:spAutoFit/>
          </a:bodyPr>
          <a:lstStyle/>
          <a:p>
            <a:r>
              <a:rPr lang="en-US" sz="3200" i="1" dirty="0" err="1">
                <a:latin typeface="Times New Roman" pitchFamily="18" charset="0"/>
                <a:cs typeface="Times New Roman" pitchFamily="18" charset="0"/>
              </a:rPr>
              <a:t>Bài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giải</a:t>
            </a:r>
            <a:r>
              <a:rPr lang="en-US" sz="3200" i="1"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cxnSp>
        <p:nvCxnSpPr>
          <p:cNvPr id="23" name="Straight Connector 22"/>
          <p:cNvCxnSpPr/>
          <p:nvPr/>
        </p:nvCxnSpPr>
        <p:spPr>
          <a:xfrm>
            <a:off x="4211960" y="2492896"/>
            <a:ext cx="0" cy="31683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68834" y="3187163"/>
            <a:ext cx="4644008" cy="1569660"/>
          </a:xfrm>
          <a:prstGeom prst="rect">
            <a:avLst/>
          </a:prstGeom>
          <a:noFill/>
        </p:spPr>
        <p:txBody>
          <a:bodyPr wrap="square" rtlCol="0">
            <a:spAutoFit/>
          </a:bodyPr>
          <a:lstStyle/>
          <a:p>
            <a:r>
              <a:rPr lang="en-US" sz="3200" dirty="0" err="1">
                <a:solidFill>
                  <a:srgbClr val="0033CC"/>
                </a:solidFill>
                <a:latin typeface="Times New Roman" pitchFamily="18" charset="0"/>
                <a:cs typeface="Times New Roman" pitchFamily="18" charset="0"/>
              </a:rPr>
              <a:t>Hải</a:t>
            </a:r>
            <a:r>
              <a:rPr lang="en-US" sz="3200" dirty="0">
                <a:solidFill>
                  <a:srgbClr val="0033CC"/>
                </a:solidFill>
                <a:latin typeface="Times New Roman" pitchFamily="18" charset="0"/>
                <a:cs typeface="Times New Roman" pitchFamily="18" charset="0"/>
              </a:rPr>
              <a:t> </a:t>
            </a:r>
            <a:r>
              <a:rPr lang="en-US" sz="3200" dirty="0" err="1">
                <a:solidFill>
                  <a:srgbClr val="0033CC"/>
                </a:solidFill>
                <a:latin typeface="Times New Roman" pitchFamily="18" charset="0"/>
                <a:cs typeface="Times New Roman" pitchFamily="18" charset="0"/>
              </a:rPr>
              <a:t>nặng</a:t>
            </a:r>
            <a:r>
              <a:rPr lang="en-US" sz="3200" dirty="0">
                <a:solidFill>
                  <a:srgbClr val="0033CC"/>
                </a:solidFill>
                <a:latin typeface="Times New Roman" pitchFamily="18" charset="0"/>
                <a:cs typeface="Times New Roman" pitchFamily="18" charset="0"/>
              </a:rPr>
              <a:t> </a:t>
            </a:r>
            <a:r>
              <a:rPr lang="en-US" sz="3200" dirty="0" err="1">
                <a:solidFill>
                  <a:srgbClr val="0033CC"/>
                </a:solidFill>
                <a:latin typeface="Times New Roman" pitchFamily="18" charset="0"/>
                <a:cs typeface="Times New Roman" pitchFamily="18" charset="0"/>
              </a:rPr>
              <a:t>số</a:t>
            </a:r>
            <a:r>
              <a:rPr lang="en-US" sz="3200" dirty="0">
                <a:solidFill>
                  <a:srgbClr val="0033CC"/>
                </a:solidFill>
                <a:latin typeface="Times New Roman" pitchFamily="18" charset="0"/>
                <a:cs typeface="Times New Roman" pitchFamily="18" charset="0"/>
              </a:rPr>
              <a:t> </a:t>
            </a:r>
            <a:r>
              <a:rPr lang="en-US" sz="3200" dirty="0" err="1">
                <a:solidFill>
                  <a:srgbClr val="0033CC"/>
                </a:solidFill>
                <a:latin typeface="Times New Roman" pitchFamily="18" charset="0"/>
                <a:cs typeface="Times New Roman" pitchFamily="18" charset="0"/>
              </a:rPr>
              <a:t>ki</a:t>
            </a:r>
            <a:r>
              <a:rPr lang="en-US" sz="3200" dirty="0">
                <a:solidFill>
                  <a:srgbClr val="0033CC"/>
                </a:solidFill>
                <a:latin typeface="Times New Roman" pitchFamily="18" charset="0"/>
                <a:cs typeface="Times New Roman" pitchFamily="18" charset="0"/>
              </a:rPr>
              <a:t>-</a:t>
            </a:r>
            <a:r>
              <a:rPr lang="en-US" sz="3200" dirty="0" err="1">
                <a:solidFill>
                  <a:srgbClr val="0033CC"/>
                </a:solidFill>
                <a:latin typeface="Times New Roman" pitchFamily="18" charset="0"/>
                <a:cs typeface="Times New Roman" pitchFamily="18" charset="0"/>
              </a:rPr>
              <a:t>lô</a:t>
            </a:r>
            <a:r>
              <a:rPr lang="en-US" sz="3200" dirty="0">
                <a:solidFill>
                  <a:srgbClr val="0033CC"/>
                </a:solidFill>
                <a:latin typeface="Times New Roman" pitchFamily="18" charset="0"/>
                <a:cs typeface="Times New Roman" pitchFamily="18" charset="0"/>
              </a:rPr>
              <a:t>-gam </a:t>
            </a:r>
            <a:r>
              <a:rPr lang="en-US" sz="3200" dirty="0" err="1">
                <a:solidFill>
                  <a:srgbClr val="0033CC"/>
                </a:solidFill>
                <a:latin typeface="Times New Roman" pitchFamily="18" charset="0"/>
                <a:cs typeface="Times New Roman" pitchFamily="18" charset="0"/>
              </a:rPr>
              <a:t>là</a:t>
            </a:r>
            <a:r>
              <a:rPr lang="en-US" sz="3200" dirty="0">
                <a:solidFill>
                  <a:srgbClr val="0033CC"/>
                </a:solidFill>
                <a:latin typeface="Times New Roman" pitchFamily="18" charset="0"/>
                <a:cs typeface="Times New Roman" pitchFamily="18" charset="0"/>
              </a:rPr>
              <a:t>:</a:t>
            </a:r>
          </a:p>
          <a:p>
            <a:r>
              <a:rPr lang="en-US" sz="3200" dirty="0">
                <a:solidFill>
                  <a:srgbClr val="0033CC"/>
                </a:solidFill>
                <a:latin typeface="Times New Roman" pitchFamily="18" charset="0"/>
                <a:cs typeface="Times New Roman" pitchFamily="18" charset="0"/>
              </a:rPr>
              <a:t> 	27 + 5 = 32 (kg)</a:t>
            </a:r>
          </a:p>
          <a:p>
            <a:r>
              <a:rPr lang="en-US" sz="3200" dirty="0">
                <a:solidFill>
                  <a:srgbClr val="0033CC"/>
                </a:solidFill>
                <a:latin typeface="Times New Roman" pitchFamily="18" charset="0"/>
                <a:cs typeface="Times New Roman" pitchFamily="18" charset="0"/>
              </a:rPr>
              <a:t>	       </a:t>
            </a:r>
            <a:r>
              <a:rPr lang="en-US" sz="3200" dirty="0" err="1">
                <a:solidFill>
                  <a:srgbClr val="0033CC"/>
                </a:solidFill>
                <a:latin typeface="Times New Roman" pitchFamily="18" charset="0"/>
                <a:cs typeface="Times New Roman" pitchFamily="18" charset="0"/>
              </a:rPr>
              <a:t>Đáp</a:t>
            </a:r>
            <a:r>
              <a:rPr lang="en-US" sz="3200" dirty="0">
                <a:solidFill>
                  <a:srgbClr val="0033CC"/>
                </a:solidFill>
                <a:latin typeface="Times New Roman" pitchFamily="18" charset="0"/>
                <a:cs typeface="Times New Roman" pitchFamily="18" charset="0"/>
              </a:rPr>
              <a:t> </a:t>
            </a:r>
            <a:r>
              <a:rPr lang="en-US" sz="3200" dirty="0" err="1">
                <a:solidFill>
                  <a:srgbClr val="0033CC"/>
                </a:solidFill>
                <a:latin typeface="Times New Roman" pitchFamily="18" charset="0"/>
                <a:cs typeface="Times New Roman" pitchFamily="18" charset="0"/>
              </a:rPr>
              <a:t>số</a:t>
            </a:r>
            <a:r>
              <a:rPr lang="en-US" sz="3200" dirty="0">
                <a:solidFill>
                  <a:srgbClr val="0033CC"/>
                </a:solidFill>
                <a:latin typeface="Times New Roman" pitchFamily="18" charset="0"/>
                <a:cs typeface="Times New Roman" pitchFamily="18" charset="0"/>
              </a:rPr>
              <a:t>: 32 kg</a:t>
            </a:r>
          </a:p>
        </p:txBody>
      </p:sp>
    </p:spTree>
    <p:extLst>
      <p:ext uri="{BB962C8B-B14F-4D97-AF65-F5344CB8AC3E}">
        <p14:creationId xmlns:p14="http://schemas.microsoft.com/office/powerpoint/2010/main" val="341878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1000"/>
                                        <p:tgtEl>
                                          <p:spTgt spid="13"/>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10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up)">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up)">
                                      <p:cBhvr>
                                        <p:cTn id="29" dur="1250"/>
                                        <p:tgtEl>
                                          <p:spTgt spid="21"/>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ipe(up)">
                                      <p:cBhvr>
                                        <p:cTn id="32" dur="1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23"/>
          <p:cNvSpPr txBox="1">
            <a:spLocks noChangeArrowheads="1"/>
          </p:cNvSpPr>
          <p:nvPr/>
        </p:nvSpPr>
        <p:spPr bwMode="auto">
          <a:xfrm>
            <a:off x="611560" y="3702511"/>
            <a:ext cx="7833146"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600"/>
              </a:spcBef>
              <a:spcAft>
                <a:spcPts val="600"/>
              </a:spcAft>
            </a:pPr>
            <a:r>
              <a:rPr lang="en-US" sz="2800" b="1" u="sng" dirty="0" err="1">
                <a:solidFill>
                  <a:srgbClr val="0000FF"/>
                </a:solidFill>
                <a:latin typeface="Times New Roman" pitchFamily="18" charset="0"/>
                <a:cs typeface="Times New Roman" pitchFamily="18" charset="0"/>
              </a:rPr>
              <a:t>Bài</a:t>
            </a:r>
            <a:r>
              <a:rPr lang="en-US" sz="2800" b="1" u="sng" dirty="0">
                <a:solidFill>
                  <a:srgbClr val="0000FF"/>
                </a:solidFill>
                <a:latin typeface="Times New Roman" pitchFamily="18" charset="0"/>
                <a:cs typeface="Times New Roman" pitchFamily="18" charset="0"/>
              </a:rPr>
              <a:t> </a:t>
            </a:r>
            <a:r>
              <a:rPr lang="en-US" sz="2800" b="1" u="sng" dirty="0" err="1">
                <a:solidFill>
                  <a:srgbClr val="0000FF"/>
                </a:solidFill>
                <a:latin typeface="Times New Roman" pitchFamily="18" charset="0"/>
                <a:cs typeface="Times New Roman" pitchFamily="18" charset="0"/>
              </a:rPr>
              <a:t>giải</a:t>
            </a:r>
            <a:r>
              <a:rPr lang="en-US" sz="2800" b="1" u="sng" dirty="0">
                <a:solidFill>
                  <a:srgbClr val="0000FF"/>
                </a:solidFill>
                <a:latin typeface="Times New Roman" pitchFamily="18" charset="0"/>
                <a:cs typeface="Times New Roman" pitchFamily="18" charset="0"/>
              </a:rPr>
              <a:t>:</a:t>
            </a:r>
          </a:p>
          <a:p>
            <a:pPr algn="ctr">
              <a:spcBef>
                <a:spcPts val="600"/>
              </a:spcBef>
              <a:spcAft>
                <a:spcPts val="600"/>
              </a:spcAft>
            </a:pPr>
            <a:r>
              <a:rPr lang="en-US" sz="2800" b="1" dirty="0" err="1">
                <a:solidFill>
                  <a:srgbClr val="C00000"/>
                </a:solidFill>
                <a:latin typeface="Times New Roman" pitchFamily="18" charset="0"/>
                <a:cs typeface="Times New Roman" pitchFamily="18" charset="0"/>
              </a:rPr>
              <a:t>Nhà</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bạn</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Phương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cách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xã</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Đinh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Xá</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số</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ki-lô-mét</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là</a:t>
            </a:r>
            <a:r>
              <a:rPr lang="en-US" sz="2800" b="1" dirty="0" smtClean="0">
                <a:solidFill>
                  <a:srgbClr val="C00000"/>
                </a:solidFill>
                <a:latin typeface="Times New Roman" pitchFamily="18" charset="0"/>
                <a:cs typeface="Times New Roman" pitchFamily="18" charset="0"/>
              </a:rPr>
              <a:t>:</a:t>
            </a:r>
          </a:p>
          <a:p>
            <a:pPr algn="ctr">
              <a:spcBef>
                <a:spcPts val="600"/>
              </a:spcBef>
              <a:spcAft>
                <a:spcPts val="600"/>
              </a:spcAft>
            </a:pPr>
            <a:r>
              <a:rPr lang="en-US" sz="2800" b="1" dirty="0" smtClean="0">
                <a:solidFill>
                  <a:srgbClr val="C00000"/>
                </a:solidFill>
                <a:latin typeface="Times New Roman" pitchFamily="18" charset="0"/>
                <a:cs typeface="Times New Roman" pitchFamily="18" charset="0"/>
              </a:rPr>
              <a:t>    20 </a:t>
            </a:r>
            <a:r>
              <a:rPr lang="en-US" sz="2800" b="1" dirty="0">
                <a:solidFill>
                  <a:srgbClr val="C00000"/>
                </a:solidFill>
                <a:latin typeface="Times New Roman" pitchFamily="18" charset="0"/>
                <a:cs typeface="Times New Roman" pitchFamily="18" charset="0"/>
              </a:rPr>
              <a:t>– 11 = 9 (km)</a:t>
            </a:r>
          </a:p>
          <a:p>
            <a:pPr algn="ctr">
              <a:spcBef>
                <a:spcPts val="600"/>
              </a:spcBef>
              <a:spcAft>
                <a:spcPts val="600"/>
              </a:spcAft>
            </a:pPr>
            <a:r>
              <a:rPr lang="en-US" sz="2800" b="1" dirty="0">
                <a:solidFill>
                  <a:srgbClr val="C00000"/>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Đáp</a:t>
            </a:r>
            <a:r>
              <a:rPr lang="en-US" sz="2800" b="1" dirty="0" smtClean="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số</a:t>
            </a:r>
            <a:r>
              <a:rPr lang="en-US" sz="2800" b="1" dirty="0">
                <a:solidFill>
                  <a:srgbClr val="C00000"/>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9km</a:t>
            </a:r>
            <a:endParaRPr lang="en-US" sz="2800" b="1" dirty="0">
              <a:solidFill>
                <a:srgbClr val="C00000"/>
              </a:solidFill>
              <a:latin typeface="Times New Roman" pitchFamily="18" charset="0"/>
              <a:cs typeface="Times New Roman" pitchFamily="18" charset="0"/>
            </a:endParaRPr>
          </a:p>
        </p:txBody>
      </p:sp>
      <p:sp>
        <p:nvSpPr>
          <p:cNvPr id="2" name="Rectangle 1"/>
          <p:cNvSpPr/>
          <p:nvPr/>
        </p:nvSpPr>
        <p:spPr>
          <a:xfrm>
            <a:off x="251520" y="116632"/>
            <a:ext cx="8712968" cy="1569660"/>
          </a:xfrm>
          <a:prstGeom prst="rect">
            <a:avLst/>
          </a:prstGeom>
        </p:spPr>
        <p:txBody>
          <a:bodyPr wrap="square">
            <a:spAutoFit/>
          </a:bodyPr>
          <a:lstStyle/>
          <a:p>
            <a:r>
              <a:rPr lang="vi-VN" sz="2400" b="1" dirty="0">
                <a:latin typeface="+mj-lt"/>
              </a:rPr>
              <a:t>Bài 3 (trang 175 sgk Toán 2)</a:t>
            </a:r>
            <a:endParaRPr lang="vi-VN" sz="2400" dirty="0">
              <a:latin typeface="+mj-lt"/>
            </a:endParaRPr>
          </a:p>
          <a:p>
            <a:r>
              <a:rPr lang="vi-VN" sz="2400" dirty="0">
                <a:latin typeface="+mj-lt"/>
              </a:rPr>
              <a:t>Hai xã Đinh Xá và Hòa Hiệp cách nhau 11km. Nhà bạn Phương cách xã Hiệp Hòa 20km (xem hình vẽ). Hỏi nhà bạn Phương cách xã Đinh Xá bao nhiêu ki-lô-mét ?</a:t>
            </a:r>
          </a:p>
        </p:txBody>
      </p:sp>
      <p:sp>
        <p:nvSpPr>
          <p:cNvPr id="12" name="Rectangle 11"/>
          <p:cNvSpPr/>
          <p:nvPr/>
        </p:nvSpPr>
        <p:spPr>
          <a:xfrm>
            <a:off x="467544" y="1988840"/>
            <a:ext cx="989373" cy="461665"/>
          </a:xfrm>
          <a:prstGeom prst="rect">
            <a:avLst/>
          </a:prstGeom>
        </p:spPr>
        <p:txBody>
          <a:bodyPr wrap="none">
            <a:spAutoFit/>
          </a:bodyPr>
          <a:lstStyle/>
          <a:p>
            <a:r>
              <a:rPr lang="en-US" sz="2400" i="1" dirty="0" err="1">
                <a:latin typeface="Times New Roman" pitchFamily="18" charset="0"/>
                <a:cs typeface="Times New Roman" pitchFamily="18" charset="0"/>
              </a:rPr>
              <a:t>Sơ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đồ</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902316"/>
            <a:ext cx="7344816" cy="1382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1331640" y="901462"/>
            <a:ext cx="453650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070492" y="901462"/>
            <a:ext cx="27499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5536" y="1268760"/>
            <a:ext cx="39604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004048" y="1268760"/>
            <a:ext cx="367240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5536" y="1628800"/>
            <a:ext cx="273630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95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1000"/>
                                        <p:tgtEl>
                                          <p:spTgt spid="16"/>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1000"/>
                                        <p:tgtEl>
                                          <p:spTgt spid="18"/>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1000"/>
                                        <p:tgtEl>
                                          <p:spTgt spid="20"/>
                                        </p:tgtEl>
                                      </p:cBhvr>
                                    </p:animEffect>
                                  </p:childTnLst>
                                </p:cTn>
                              </p:par>
                            </p:childTnLst>
                          </p:cTn>
                        </p:par>
                        <p:par>
                          <p:cTn id="20" fill="hold">
                            <p:stCondLst>
                              <p:cond delay="4000"/>
                            </p:stCondLst>
                            <p:childTnLst>
                              <p:par>
                                <p:cTn id="21" presetID="22" presetClass="entr" presetSubtype="8"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left)">
                                      <p:cBhvr>
                                        <p:cTn id="23" dur="1000"/>
                                        <p:tgtEl>
                                          <p:spTgt spid="24"/>
                                        </p:tgtEl>
                                      </p:cBhvr>
                                    </p:animEffect>
                                  </p:childTnLst>
                                </p:cTn>
                              </p:par>
                            </p:childTnLst>
                          </p:cTn>
                        </p:par>
                        <p:par>
                          <p:cTn id="24" fill="hold">
                            <p:stCondLst>
                              <p:cond delay="5000"/>
                            </p:stCondLst>
                            <p:childTnLst>
                              <p:par>
                                <p:cTn id="25" presetID="22" presetClass="entr" presetSubtype="8"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1250"/>
                                        <p:tgtEl>
                                          <p:spTgt spid="12"/>
                                        </p:tgtEl>
                                      </p:cBhvr>
                                    </p:animEffect>
                                  </p:childTnLst>
                                </p:cTn>
                              </p:par>
                              <p:par>
                                <p:cTn id="28" presetID="22" presetClass="entr" presetSubtype="8" fill="hold" nodeType="withEffect">
                                  <p:stCondLst>
                                    <p:cond delay="0"/>
                                  </p:stCondLst>
                                  <p:childTnLst>
                                    <p:set>
                                      <p:cBhvr>
                                        <p:cTn id="29" dur="1" fill="hold">
                                          <p:stCondLst>
                                            <p:cond delay="0"/>
                                          </p:stCondLst>
                                        </p:cTn>
                                        <p:tgtEl>
                                          <p:spTgt spid="5122"/>
                                        </p:tgtEl>
                                        <p:attrNameLst>
                                          <p:attrName>style.visibility</p:attrName>
                                        </p:attrNameLst>
                                      </p:cBhvr>
                                      <p:to>
                                        <p:strVal val="visible"/>
                                      </p:to>
                                    </p:set>
                                    <p:animEffect transition="in" filter="wipe(left)">
                                      <p:cBhvr>
                                        <p:cTn id="30" dur="1250"/>
                                        <p:tgtEl>
                                          <p:spTgt spid="512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up)">
                                      <p:cBhvr>
                                        <p:cTn id="35" dur="1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3" y="709904"/>
            <a:ext cx="8281069" cy="2062103"/>
          </a:xfrm>
          <a:prstGeom prst="rect">
            <a:avLst/>
          </a:prstGeom>
        </p:spPr>
        <p:txBody>
          <a:bodyPr wrap="square">
            <a:spAutoFit/>
          </a:bodyPr>
          <a:lstStyle/>
          <a:p>
            <a:pPr algn="just"/>
            <a:r>
              <a:rPr lang="vi-VN" sz="3200" b="1" dirty="0">
                <a:latin typeface="+mj-lt"/>
              </a:rPr>
              <a:t>Bài 4 (trang 175 sgk Toán 2)</a:t>
            </a:r>
            <a:endParaRPr lang="vi-VN" sz="3200" dirty="0">
              <a:latin typeface="+mj-lt"/>
            </a:endParaRPr>
          </a:p>
          <a:p>
            <a:pPr algn="just"/>
            <a:r>
              <a:rPr lang="vi-VN" sz="3200" dirty="0">
                <a:latin typeface="+mj-lt"/>
              </a:rPr>
              <a:t>Một trạm bơm phải bơm nước trong 6 giờ, bắt đầu bơm lúc 9 giờ. Hỏi đến mấy giờ thì bơm xong </a:t>
            </a:r>
            <a:r>
              <a:rPr lang="vi-VN" sz="3200" dirty="0" smtClean="0">
                <a:latin typeface="+mj-lt"/>
              </a:rPr>
              <a:t>?</a:t>
            </a:r>
            <a:endParaRPr lang="en-US" sz="3200" dirty="0">
              <a:latin typeface="+mj-lt"/>
            </a:endParaRPr>
          </a:p>
        </p:txBody>
      </p:sp>
      <p:sp>
        <p:nvSpPr>
          <p:cNvPr id="9240" name="Line 24"/>
          <p:cNvSpPr>
            <a:spLocks noChangeShapeType="1"/>
          </p:cNvSpPr>
          <p:nvPr/>
        </p:nvSpPr>
        <p:spPr bwMode="auto">
          <a:xfrm>
            <a:off x="542080" y="2204864"/>
            <a:ext cx="330984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1" name="Line 25"/>
          <p:cNvSpPr>
            <a:spLocks noChangeShapeType="1"/>
          </p:cNvSpPr>
          <p:nvPr/>
        </p:nvSpPr>
        <p:spPr bwMode="auto">
          <a:xfrm>
            <a:off x="542080" y="1692269"/>
            <a:ext cx="7203333" cy="4811"/>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2" name="Line 26"/>
          <p:cNvSpPr>
            <a:spLocks noChangeShapeType="1"/>
          </p:cNvSpPr>
          <p:nvPr/>
        </p:nvSpPr>
        <p:spPr bwMode="auto">
          <a:xfrm>
            <a:off x="5652268" y="2191319"/>
            <a:ext cx="2952180" cy="13545"/>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1" name="Picture 73" descr="CRNRC4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7884" y="-88585"/>
            <a:ext cx="1398587"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4" descr="CRNRC4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745413" y="0"/>
            <a:ext cx="1398587"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825053" y="3155635"/>
            <a:ext cx="7566050" cy="2308324"/>
          </a:xfrm>
          <a:prstGeom prst="rect">
            <a:avLst/>
          </a:prstGeom>
        </p:spPr>
        <p:txBody>
          <a:bodyPr wrap="square">
            <a:spAutoFit/>
          </a:bodyPr>
          <a:lstStyle/>
          <a:p>
            <a:pPr algn="ctr"/>
            <a:r>
              <a:rPr lang="en-US" sz="3600" dirty="0" err="1">
                <a:solidFill>
                  <a:schemeClr val="accent1">
                    <a:lumMod val="75000"/>
                  </a:schemeClr>
                </a:solidFill>
                <a:latin typeface="Times New Roman" pitchFamily="18" charset="0"/>
                <a:cs typeface="Times New Roman" pitchFamily="18" charset="0"/>
              </a:rPr>
              <a:t>Bài</a:t>
            </a:r>
            <a:r>
              <a:rPr lang="en-US" sz="3600" dirty="0">
                <a:solidFill>
                  <a:schemeClr val="accent1">
                    <a:lumMod val="75000"/>
                  </a:schemeClr>
                </a:solidFill>
                <a:latin typeface="Times New Roman" pitchFamily="18" charset="0"/>
                <a:cs typeface="Times New Roman" pitchFamily="18" charset="0"/>
              </a:rPr>
              <a:t> </a:t>
            </a:r>
            <a:r>
              <a:rPr lang="en-US" sz="3600" dirty="0" err="1">
                <a:solidFill>
                  <a:schemeClr val="accent1">
                    <a:lumMod val="75000"/>
                  </a:schemeClr>
                </a:solidFill>
                <a:latin typeface="Times New Roman" pitchFamily="18" charset="0"/>
                <a:cs typeface="Times New Roman" pitchFamily="18" charset="0"/>
              </a:rPr>
              <a:t>giải</a:t>
            </a:r>
            <a:endParaRPr lang="en-US" sz="3600" dirty="0">
              <a:solidFill>
                <a:schemeClr val="accent1">
                  <a:lumMod val="75000"/>
                </a:schemeClr>
              </a:solidFill>
              <a:latin typeface="Times New Roman" pitchFamily="18" charset="0"/>
              <a:cs typeface="Times New Roman" pitchFamily="18" charset="0"/>
            </a:endParaRPr>
          </a:p>
          <a:p>
            <a:r>
              <a:rPr lang="en-US" sz="3600" dirty="0">
                <a:solidFill>
                  <a:srgbClr val="FF0000"/>
                </a:solidFill>
                <a:latin typeface="Times New Roman" pitchFamily="18" charset="0"/>
                <a:cs typeface="Times New Roman" pitchFamily="18" charset="0"/>
              </a:rPr>
              <a:t>	</a:t>
            </a:r>
            <a:r>
              <a:rPr lang="vi-VN" sz="3600" dirty="0">
                <a:solidFill>
                  <a:srgbClr val="FF0000"/>
                </a:solidFill>
                <a:latin typeface="Times New Roman" pitchFamily="18" charset="0"/>
                <a:cs typeface="Times New Roman" pitchFamily="18" charset="0"/>
              </a:rPr>
              <a:t>Trạm bơm nước bơm xong lúc:</a:t>
            </a:r>
          </a:p>
          <a:p>
            <a:r>
              <a:rPr lang="vi-VN" sz="3600" dirty="0">
                <a:solidFill>
                  <a:srgbClr val="FF0000"/>
                </a:solidFill>
                <a:latin typeface="Times New Roman" pitchFamily="18" charset="0"/>
                <a:cs typeface="Times New Roman" pitchFamily="18" charset="0"/>
              </a:rPr>
              <a:t>     </a:t>
            </a:r>
            <a:r>
              <a:rPr lang="en-US" sz="3600" dirty="0">
                <a:solidFill>
                  <a:srgbClr val="FF0000"/>
                </a:solidFill>
                <a:latin typeface="Times New Roman" pitchFamily="18" charset="0"/>
                <a:cs typeface="Times New Roman" pitchFamily="18" charset="0"/>
              </a:rPr>
              <a:t>		</a:t>
            </a:r>
            <a:r>
              <a:rPr lang="vi-VN" sz="3600" dirty="0">
                <a:solidFill>
                  <a:srgbClr val="FF0000"/>
                </a:solidFill>
                <a:latin typeface="Times New Roman" pitchFamily="18" charset="0"/>
                <a:cs typeface="Times New Roman" pitchFamily="18" charset="0"/>
              </a:rPr>
              <a:t> 9 + 6 = 15 (giờ)</a:t>
            </a:r>
          </a:p>
          <a:p>
            <a:r>
              <a:rPr lang="vi-VN" sz="3600" dirty="0">
                <a:solidFill>
                  <a:srgbClr val="FF0000"/>
                </a:solidFill>
                <a:latin typeface="Times New Roman" pitchFamily="18" charset="0"/>
                <a:cs typeface="Times New Roman" pitchFamily="18" charset="0"/>
              </a:rPr>
              <a:t>       </a:t>
            </a:r>
            <a:r>
              <a:rPr lang="en-US" sz="3600" dirty="0">
                <a:solidFill>
                  <a:srgbClr val="FF0000"/>
                </a:solidFill>
                <a:latin typeface="Times New Roman" pitchFamily="18" charset="0"/>
                <a:cs typeface="Times New Roman" pitchFamily="18" charset="0"/>
              </a:rPr>
              <a:t>			</a:t>
            </a:r>
            <a:r>
              <a:rPr lang="vi-VN" sz="3600" dirty="0">
                <a:solidFill>
                  <a:srgbClr val="FF0000"/>
                </a:solidFill>
                <a:latin typeface="Times New Roman" pitchFamily="18" charset="0"/>
                <a:cs typeface="Times New Roman" pitchFamily="18" charset="0"/>
              </a:rPr>
              <a:t> Đáp số: </a:t>
            </a:r>
            <a:r>
              <a:rPr lang="en-US" sz="3600" dirty="0">
                <a:solidFill>
                  <a:srgbClr val="FF0000"/>
                </a:solidFill>
                <a:latin typeface="Times New Roman" pitchFamily="18" charset="0"/>
                <a:cs typeface="Times New Roman" pitchFamily="18" charset="0"/>
              </a:rPr>
              <a:t>15 </a:t>
            </a:r>
            <a:r>
              <a:rPr lang="en-US" sz="3600" dirty="0" err="1">
                <a:solidFill>
                  <a:srgbClr val="FF0000"/>
                </a:solidFill>
                <a:latin typeface="Times New Roman" pitchFamily="18" charset="0"/>
                <a:cs typeface="Times New Roman" pitchFamily="18" charset="0"/>
              </a:rPr>
              <a:t>giờ</a:t>
            </a:r>
            <a:endParaRPr lang="vi-VN" sz="3600" dirty="0">
              <a:solidFill>
                <a:srgbClr val="FF0000"/>
              </a:solidFill>
              <a:latin typeface="Times New Roman" pitchFamily="18" charset="0"/>
              <a:cs typeface="Times New Roman" pitchFamily="18" charset="0"/>
            </a:endParaRPr>
          </a:p>
        </p:txBody>
      </p:sp>
      <p:pic>
        <p:nvPicPr>
          <p:cNvPr id="9" name="Picture 73" descr="CRNRC4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8" y="5438775"/>
            <a:ext cx="1398587"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4" descr="CRNRC4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7691809" y="5438775"/>
            <a:ext cx="1398587"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3" descr="CRNRC4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32966" y="10877550"/>
            <a:ext cx="1398587"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Line 26"/>
          <p:cNvSpPr>
            <a:spLocks noChangeShapeType="1"/>
          </p:cNvSpPr>
          <p:nvPr/>
        </p:nvSpPr>
        <p:spPr bwMode="auto">
          <a:xfrm flipV="1">
            <a:off x="537563" y="2712649"/>
            <a:ext cx="881662" cy="2301"/>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2551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41"/>
                                        </p:tgtEl>
                                        <p:attrNameLst>
                                          <p:attrName>style.visibility</p:attrName>
                                        </p:attrNameLst>
                                      </p:cBhvr>
                                      <p:to>
                                        <p:strVal val="visible"/>
                                      </p:to>
                                    </p:set>
                                    <p:animEffect transition="in" filter="wipe(left)">
                                      <p:cBhvr>
                                        <p:cTn id="7" dur="1250"/>
                                        <p:tgtEl>
                                          <p:spTgt spid="9241"/>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9240"/>
                                        </p:tgtEl>
                                        <p:attrNameLst>
                                          <p:attrName>style.visibility</p:attrName>
                                        </p:attrNameLst>
                                      </p:cBhvr>
                                      <p:to>
                                        <p:strVal val="visible"/>
                                      </p:to>
                                    </p:set>
                                    <p:animEffect transition="in" filter="wipe(left)">
                                      <p:cBhvr>
                                        <p:cTn id="11" dur="1250"/>
                                        <p:tgtEl>
                                          <p:spTgt spid="9240"/>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9242"/>
                                        </p:tgtEl>
                                        <p:attrNameLst>
                                          <p:attrName>style.visibility</p:attrName>
                                        </p:attrNameLst>
                                      </p:cBhvr>
                                      <p:to>
                                        <p:strVal val="visible"/>
                                      </p:to>
                                    </p:set>
                                    <p:animEffect transition="in" filter="wipe(left)">
                                      <p:cBhvr>
                                        <p:cTn id="15" dur="1250"/>
                                        <p:tgtEl>
                                          <p:spTgt spid="9242"/>
                                        </p:tgtEl>
                                      </p:cBhvr>
                                    </p:animEffect>
                                  </p:childTnLst>
                                </p:cTn>
                              </p:par>
                            </p:childTnLst>
                          </p:cTn>
                        </p:par>
                        <p:par>
                          <p:cTn id="16" fill="hold">
                            <p:stCondLst>
                              <p:cond delay="375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125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up)">
                                      <p:cBhvr>
                                        <p:cTn id="24"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0" grpId="0" animBg="1"/>
      <p:bldP spid="9241" grpId="0" animBg="1"/>
      <p:bldP spid="9242" grpId="0" animBg="1"/>
      <p:bldP spid="3" grpId="0"/>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34"/>
            <a:ext cx="9144000" cy="6856365"/>
          </a:xfrm>
          <a:prstGeom prst="rect">
            <a:avLst/>
          </a:prstGeom>
        </p:spPr>
      </p:pic>
      <p:sp>
        <p:nvSpPr>
          <p:cNvPr id="4" name="TextBox 3"/>
          <p:cNvSpPr txBox="1"/>
          <p:nvPr/>
        </p:nvSpPr>
        <p:spPr>
          <a:xfrm>
            <a:off x="2915816" y="1268760"/>
            <a:ext cx="3600400" cy="646331"/>
          </a:xfrm>
          <a:prstGeom prst="rect">
            <a:avLst/>
          </a:prstGeom>
          <a:noFill/>
        </p:spPr>
        <p:txBody>
          <a:bodyPr wrap="square" rtlCol="0">
            <a:spAutoFit/>
          </a:bodyPr>
          <a:lstStyle/>
          <a:p>
            <a:pPr algn="ctr"/>
            <a:r>
              <a:rPr lang="en-US" sz="3600" b="1" dirty="0" smtClean="0">
                <a:latin typeface="Times New Roman" panose="02020603050405020304" pitchFamily="18" charset="0"/>
                <a:cs typeface="Times New Roman" panose="02020603050405020304" pitchFamily="18" charset="0"/>
              </a:rPr>
              <a:t>DẶN DÒ</a:t>
            </a:r>
            <a:endParaRPr lang="en-US" sz="36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971600" y="2060848"/>
            <a:ext cx="7344816" cy="1754326"/>
          </a:xfrm>
          <a:prstGeom prst="rect">
            <a:avLst/>
          </a:prstGeom>
          <a:noFill/>
        </p:spPr>
        <p:txBody>
          <a:bodyPr wrap="square" rtlCol="0">
            <a:spAutoFit/>
          </a:bodyPr>
          <a:lstStyle/>
          <a:p>
            <a:pPr marL="285750" indent="-285750">
              <a:lnSpc>
                <a:spcPct val="150000"/>
              </a:lnSpc>
              <a:buFontTx/>
              <a:buChar char="-"/>
            </a:pPr>
            <a:r>
              <a:rPr lang="en-US" sz="3600" b="1" dirty="0" err="1" smtClean="0">
                <a:latin typeface="Times New Roman" panose="02020603050405020304" pitchFamily="18" charset="0"/>
                <a:cs typeface="Times New Roman" panose="02020603050405020304" pitchFamily="18" charset="0"/>
              </a:rPr>
              <a:t>Ôn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lại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bài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ngày</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hôm</a:t>
            </a:r>
            <a:r>
              <a:rPr lang="en-US" sz="3600" b="1" dirty="0" smtClean="0">
                <a:latin typeface="Times New Roman" panose="02020603050405020304" pitchFamily="18" charset="0"/>
                <a:cs typeface="Times New Roman" panose="02020603050405020304" pitchFamily="18" charset="0"/>
              </a:rPr>
              <a:t> nay.</a:t>
            </a:r>
          </a:p>
          <a:p>
            <a:pPr marL="285750" indent="-285750">
              <a:lnSpc>
                <a:spcPct val="150000"/>
              </a:lnSpc>
              <a:buFontTx/>
              <a:buChar char="-"/>
            </a:pPr>
            <a:r>
              <a:rPr lang="en-US" sz="3600" b="1" dirty="0" err="1" smtClean="0">
                <a:latin typeface="Times New Roman" panose="02020603050405020304" pitchFamily="18" charset="0"/>
                <a:cs typeface="Times New Roman" panose="02020603050405020304" pitchFamily="18" charset="0"/>
              </a:rPr>
              <a:t>Chuẩn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bị</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bài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sau</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Ôn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tập</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hình</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học</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3758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TotalTime>
  <Words>252</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Bài 1: Bảng sau đây cho biết thời gian Hà dành cho một số hoạt động trong ngày:</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ThienIT</cp:lastModifiedBy>
  <cp:revision>22</cp:revision>
  <dcterms:created xsi:type="dcterms:W3CDTF">2021-05-08T16:07:37Z</dcterms:created>
  <dcterms:modified xsi:type="dcterms:W3CDTF">2021-05-11T23:26:59Z</dcterms:modified>
</cp:coreProperties>
</file>